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8" r:id="rId5"/>
    <p:sldId id="289" r:id="rId6"/>
    <p:sldId id="270" r:id="rId7"/>
    <p:sldId id="271" r:id="rId8"/>
    <p:sldId id="272" r:id="rId9"/>
    <p:sldId id="273" r:id="rId10"/>
    <p:sldId id="274" r:id="rId11"/>
    <p:sldId id="275" r:id="rId12"/>
    <p:sldId id="259" r:id="rId13"/>
    <p:sldId id="266" r:id="rId14"/>
    <p:sldId id="264" r:id="rId15"/>
    <p:sldId id="261" r:id="rId16"/>
    <p:sldId id="280" r:id="rId17"/>
    <p:sldId id="290" r:id="rId18"/>
    <p:sldId id="279" r:id="rId19"/>
    <p:sldId id="281" r:id="rId20"/>
    <p:sldId id="282" r:id="rId21"/>
    <p:sldId id="283" r:id="rId22"/>
    <p:sldId id="284" r:id="rId23"/>
    <p:sldId id="285" r:id="rId24"/>
    <p:sldId id="286" r:id="rId25"/>
    <p:sldId id="288" r:id="rId26"/>
    <p:sldId id="287" r:id="rId27"/>
    <p:sldId id="291" r:id="rId28"/>
    <p:sldId id="305" r:id="rId29"/>
    <p:sldId id="300" r:id="rId30"/>
    <p:sldId id="298" r:id="rId31"/>
    <p:sldId id="299" r:id="rId32"/>
    <p:sldId id="301" r:id="rId33"/>
    <p:sldId id="297" r:id="rId34"/>
    <p:sldId id="302" r:id="rId35"/>
    <p:sldId id="303" r:id="rId36"/>
    <p:sldId id="304" r:id="rId37"/>
    <p:sldId id="296" r:id="rId38"/>
    <p:sldId id="30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1451" y="476672"/>
            <a:ext cx="7056784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 err="1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Мистецтво</a:t>
            </a:r>
            <a:r>
              <a:rPr lang="ru-RU" sz="4800" b="1" dirty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—</a:t>
            </a:r>
            <a:r>
              <a:rPr lang="en-US" sz="4800" b="1" dirty="0" smtClean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4800" b="1" dirty="0" smtClean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sz="4800" b="1" dirty="0" smtClean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err="1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хмарочос</a:t>
            </a:r>
            <a:r>
              <a:rPr lang="ru-RU" sz="4800" b="1" dirty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err="1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досконалості</a:t>
            </a:r>
            <a:r>
              <a:rPr lang="ru-RU" sz="4800" b="1" dirty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4800" b="1" dirty="0" err="1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добудова</a:t>
            </a:r>
            <a:r>
              <a:rPr lang="ru-RU" sz="4800" b="1" dirty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err="1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якого</a:t>
            </a:r>
            <a:r>
              <a:rPr lang="ru-RU" sz="4800" b="1" dirty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весь час </a:t>
            </a:r>
            <a:r>
              <a:rPr lang="ru-RU" sz="4800" b="1" dirty="0" err="1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відбувається</a:t>
            </a:r>
            <a:r>
              <a:rPr lang="ru-RU" sz="4800" b="1" dirty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і </a:t>
            </a:r>
            <a:r>
              <a:rPr lang="ru-RU" sz="4800" b="1" dirty="0" err="1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ніколи</a:t>
            </a:r>
            <a:r>
              <a:rPr lang="ru-RU" sz="4800" b="1" dirty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4800" b="1" dirty="0" err="1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закінчиться</a:t>
            </a:r>
            <a:r>
              <a:rPr lang="ru-RU" sz="4800" b="1" dirty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85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16824" cy="850106"/>
          </a:xfrm>
        </p:spPr>
        <p:txBody>
          <a:bodyPr>
            <a:normAutofit fontScale="90000"/>
          </a:bodyPr>
          <a:lstStyle/>
          <a:p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</a:rPr>
              <a:t>Альфред  </a:t>
            </a:r>
            <a:r>
              <a:rPr lang="ru-RU" sz="3200" b="1" u="sng" dirty="0" err="1" smtClean="0">
                <a:solidFill>
                  <a:schemeClr val="tx2">
                    <a:lumMod val="75000"/>
                  </a:schemeClr>
                </a:solidFill>
              </a:rPr>
              <a:t>Сіслей</a:t>
            </a:r>
            <a:r>
              <a:rPr lang="vi-VN" sz="2800" dirty="0"/>
              <a:t> </a:t>
            </a:r>
            <a:r>
              <a:rPr lang="uk-UA" sz="3200" b="1" u="sng" dirty="0" smtClean="0">
                <a:solidFill>
                  <a:schemeClr val="tx2">
                    <a:lumMod val="75000"/>
                  </a:schemeClr>
                </a:solidFill>
              </a:rPr>
              <a:t>, «Міст Море влітку»</a:t>
            </a:r>
            <a:br>
              <a:rPr lang="uk-UA" sz="3200" b="1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200" b="1" u="sng" dirty="0" smtClean="0">
                <a:solidFill>
                  <a:schemeClr val="tx2">
                    <a:lumMod val="75000"/>
                  </a:schemeClr>
                </a:solidFill>
              </a:rPr>
              <a:t>1888рік, 19 століття</a:t>
            </a:r>
            <a:endParaRPr lang="ru-RU" sz="32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6" name="Picture 2" descr="https://upload.wikimedia.org/wikipedia/commons/thumb/0/0d/Alfred_Sisley_010.jpg/800px-Alfred_Sisley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12088" cy="547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2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16824" cy="850106"/>
          </a:xfrm>
        </p:spPr>
        <p:txBody>
          <a:bodyPr>
            <a:normAutofit fontScale="90000"/>
          </a:bodyPr>
          <a:lstStyle/>
          <a:p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</a:rPr>
              <a:t>Константин </a:t>
            </a:r>
            <a:r>
              <a:rPr lang="ru-RU" sz="3200" b="1" u="sng" dirty="0" err="1" smtClean="0">
                <a:solidFill>
                  <a:schemeClr val="tx2">
                    <a:lumMod val="75000"/>
                  </a:schemeClr>
                </a:solidFill>
              </a:rPr>
              <a:t>Кружицький</a:t>
            </a:r>
            <a:r>
              <a:rPr lang="vi-VN" sz="2800" dirty="0"/>
              <a:t> </a:t>
            </a:r>
            <a:r>
              <a:rPr lang="uk-UA" sz="3200" b="1" u="sng" dirty="0" smtClean="0">
                <a:solidFill>
                  <a:schemeClr val="tx2">
                    <a:lumMod val="75000"/>
                  </a:schemeClr>
                </a:solidFill>
              </a:rPr>
              <a:t>, «Дорога»</a:t>
            </a:r>
            <a:br>
              <a:rPr lang="uk-UA" sz="3200" b="1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200" b="1" u="sng" dirty="0" smtClean="0">
                <a:solidFill>
                  <a:schemeClr val="tx2">
                    <a:lumMod val="75000"/>
                  </a:schemeClr>
                </a:solidFill>
              </a:rPr>
              <a:t>1899рік, 19 століття</a:t>
            </a:r>
            <a:endParaRPr lang="ru-RU" sz="32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4" name="Picture 2" descr="File:Konstantin Kryzhitsky Doroga 18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19918"/>
            <a:ext cx="8424936" cy="544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uk-UA" b="1" u="sng" dirty="0" smtClean="0">
                <a:solidFill>
                  <a:schemeClr val="tx2">
                    <a:lumMod val="75000"/>
                  </a:schemeClr>
                </a:solidFill>
              </a:rPr>
              <a:t>Музей Д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’</a:t>
            </a:r>
            <a:r>
              <a:rPr lang="uk-UA" b="1" u="sng" dirty="0" err="1" smtClean="0">
                <a:solidFill>
                  <a:schemeClr val="tx2">
                    <a:lumMod val="75000"/>
                  </a:schemeClr>
                </a:solidFill>
              </a:rPr>
              <a:t>Орсе</a:t>
            </a:r>
            <a:r>
              <a:rPr lang="uk-UA" b="1" u="sng" dirty="0" smtClean="0">
                <a:solidFill>
                  <a:schemeClr val="tx2">
                    <a:lumMod val="75000"/>
                  </a:schemeClr>
                </a:solidFill>
              </a:rPr>
              <a:t>, Париж</a:t>
            </a:r>
            <a:endParaRPr lang="ru-RU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" t="13135" r="313" b="8891"/>
          <a:stretch/>
        </p:blipFill>
        <p:spPr>
          <a:xfrm>
            <a:off x="221476" y="1268760"/>
            <a:ext cx="8671004" cy="5432211"/>
          </a:xfrm>
          <a:prstGeom prst="rect">
            <a:avLst/>
          </a:prstGeom>
          <a:ln w="889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572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uk-UA" b="1" u="sng" dirty="0" smtClean="0">
                <a:solidFill>
                  <a:schemeClr val="tx2">
                    <a:lumMod val="75000"/>
                  </a:schemeClr>
                </a:solidFill>
              </a:rPr>
              <a:t>Музей Д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’</a:t>
            </a:r>
            <a:r>
              <a:rPr lang="uk-UA" b="1" u="sng" dirty="0" err="1" smtClean="0">
                <a:solidFill>
                  <a:schemeClr val="tx2">
                    <a:lumMod val="75000"/>
                  </a:schemeClr>
                </a:solidFill>
              </a:rPr>
              <a:t>Орсе</a:t>
            </a:r>
            <a:r>
              <a:rPr lang="uk-UA" b="1" u="sng" dirty="0" smtClean="0">
                <a:solidFill>
                  <a:schemeClr val="tx2">
                    <a:lumMod val="75000"/>
                  </a:schemeClr>
                </a:solidFill>
              </a:rPr>
              <a:t>, Париж</a:t>
            </a:r>
            <a:endParaRPr lang="ru-RU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268760"/>
            <a:ext cx="8829529" cy="5472608"/>
          </a:xfrm>
          <a:prstGeom prst="rect">
            <a:avLst/>
          </a:prstGeom>
          <a:ln w="889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723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3344" y="274638"/>
            <a:ext cx="7283152" cy="922114"/>
          </a:xfrm>
        </p:spPr>
        <p:txBody>
          <a:bodyPr>
            <a:noAutofit/>
          </a:bodyPr>
          <a:lstStyle/>
          <a:p>
            <a:r>
              <a:rPr lang="uk-UA" sz="3600" b="1" u="sng" dirty="0" smtClean="0">
                <a:solidFill>
                  <a:schemeClr val="tx2">
                    <a:lumMod val="75000"/>
                  </a:schemeClr>
                </a:solidFill>
              </a:rPr>
              <a:t>Клод Моне, «Схід сонця»</a:t>
            </a:r>
            <a:r>
              <a:rPr lang="en-US" sz="3600" b="1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600" b="1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b="1" u="sng" dirty="0" smtClean="0">
                <a:solidFill>
                  <a:schemeClr val="tx2">
                    <a:lumMod val="75000"/>
                  </a:schemeClr>
                </a:solidFill>
              </a:rPr>
              <a:t>1876 </a:t>
            </a:r>
            <a:r>
              <a:rPr lang="uk-UA" sz="3600" b="1" u="sng" dirty="0" smtClean="0">
                <a:solidFill>
                  <a:schemeClr val="tx2">
                    <a:lumMod val="75000"/>
                  </a:schemeClr>
                </a:solidFill>
              </a:rPr>
              <a:t>рік, 19 століття (імпресіонізм)</a:t>
            </a:r>
            <a:endParaRPr lang="ru-RU" sz="36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8064896" cy="50817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351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352" y="274638"/>
            <a:ext cx="7283152" cy="1143000"/>
          </a:xfrm>
        </p:spPr>
        <p:txBody>
          <a:bodyPr>
            <a:noAutofit/>
          </a:bodyPr>
          <a:lstStyle/>
          <a:p>
            <a:r>
              <a:rPr lang="uk-UA" sz="3200" b="1" u="sng" dirty="0" err="1" smtClean="0">
                <a:solidFill>
                  <a:schemeClr val="tx2">
                    <a:lumMod val="75000"/>
                  </a:schemeClr>
                </a:solidFill>
              </a:rPr>
              <a:t>Каміль</a:t>
            </a:r>
            <a:r>
              <a:rPr lang="uk-UA" sz="3200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200" b="1" u="sng" dirty="0" err="1" smtClean="0">
                <a:solidFill>
                  <a:schemeClr val="tx2">
                    <a:lumMod val="75000"/>
                  </a:schemeClr>
                </a:solidFill>
              </a:rPr>
              <a:t>Пісаро</a:t>
            </a:r>
            <a:r>
              <a:rPr lang="uk-UA" sz="3200" b="1" u="sng" dirty="0" smtClean="0">
                <a:solidFill>
                  <a:schemeClr val="tx2">
                    <a:lumMod val="75000"/>
                  </a:schemeClr>
                </a:solidFill>
              </a:rPr>
              <a:t>, «Жінка з парасолькою»</a:t>
            </a:r>
            <a:br>
              <a:rPr lang="uk-UA" sz="3200" b="1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200" b="1" u="sng" dirty="0" smtClean="0">
                <a:solidFill>
                  <a:schemeClr val="tx2">
                    <a:lumMod val="75000"/>
                  </a:schemeClr>
                </a:solidFill>
              </a:rPr>
              <a:t>1881 рік, 19 століття</a:t>
            </a:r>
            <a:endParaRPr lang="ru-RU" sz="32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 descr="Garden Architecture Fine Art Giclee Prints, Posters and Prints at Art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74" y="1340768"/>
            <a:ext cx="8366129" cy="52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25352" y="274638"/>
            <a:ext cx="7283152" cy="1143000"/>
          </a:xfrm>
        </p:spPr>
        <p:txBody>
          <a:bodyPr>
            <a:noAutofit/>
          </a:bodyPr>
          <a:lstStyle/>
          <a:p>
            <a:r>
              <a:rPr lang="uk-UA" sz="3200" b="1" u="sng" dirty="0" err="1" smtClean="0">
                <a:solidFill>
                  <a:schemeClr val="tx2">
                    <a:lumMod val="75000"/>
                  </a:schemeClr>
                </a:solidFill>
              </a:rPr>
              <a:t>Каміль</a:t>
            </a:r>
            <a:r>
              <a:rPr lang="uk-UA" sz="3200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200" b="1" u="sng" dirty="0" err="1" smtClean="0">
                <a:solidFill>
                  <a:schemeClr val="tx2">
                    <a:lumMod val="75000"/>
                  </a:schemeClr>
                </a:solidFill>
              </a:rPr>
              <a:t>Пісаро</a:t>
            </a:r>
            <a:r>
              <a:rPr lang="uk-UA" sz="3200" b="1" u="sng" dirty="0" smtClean="0">
                <a:solidFill>
                  <a:schemeClr val="tx2">
                    <a:lumMod val="75000"/>
                  </a:schemeClr>
                </a:solidFill>
              </a:rPr>
              <a:t>, «Бульвар </a:t>
            </a:r>
            <a:r>
              <a:rPr lang="uk-UA" sz="3200" b="1" u="sng" dirty="0" err="1" smtClean="0">
                <a:solidFill>
                  <a:schemeClr val="tx2">
                    <a:lumMod val="75000"/>
                  </a:schemeClr>
                </a:solidFill>
              </a:rPr>
              <a:t>Монмартр</a:t>
            </a:r>
            <a:r>
              <a:rPr lang="uk-UA" sz="3200" b="1" u="sng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br>
              <a:rPr lang="uk-UA" sz="3200" b="1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200" b="1" u="sng" dirty="0" smtClean="0">
                <a:solidFill>
                  <a:schemeClr val="tx2">
                    <a:lumMod val="75000"/>
                  </a:schemeClr>
                </a:solidFill>
              </a:rPr>
              <a:t>19 століття</a:t>
            </a:r>
            <a:endParaRPr lang="ru-RU" sz="32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62" y="1377515"/>
            <a:ext cx="6336704" cy="50831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53" y="1383786"/>
            <a:ext cx="6416095" cy="50769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88" y="1383786"/>
            <a:ext cx="6398660" cy="506677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62" y="1387661"/>
            <a:ext cx="6416095" cy="5319929"/>
          </a:xfrm>
        </p:spPr>
      </p:pic>
    </p:spTree>
    <p:extLst>
      <p:ext uri="{BB962C8B-B14F-4D97-AF65-F5344CB8AC3E}">
        <p14:creationId xmlns:p14="http://schemas.microsoft.com/office/powerpoint/2010/main" val="147653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012" y="2852936"/>
            <a:ext cx="7416824" cy="1584176"/>
          </a:xfrm>
        </p:spPr>
        <p:txBody>
          <a:bodyPr>
            <a:noAutofit/>
          </a:bodyPr>
          <a:lstStyle/>
          <a:p>
            <a:r>
              <a:rPr lang="uk-UA" b="1" u="sng" dirty="0" smtClean="0">
                <a:solidFill>
                  <a:schemeClr val="tx2">
                    <a:lumMod val="75000"/>
                  </a:schemeClr>
                </a:solidFill>
              </a:rPr>
              <a:t>Акварель </a:t>
            </a:r>
            <a:br>
              <a:rPr lang="uk-UA" b="1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b="1" u="sng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uk-UA" b="1" u="sng" dirty="0" err="1" smtClean="0">
                <a:solidFill>
                  <a:schemeClr val="tx2">
                    <a:lumMod val="75000"/>
                  </a:schemeClr>
                </a:solidFill>
              </a:rPr>
              <a:t>алла-прима</a:t>
            </a:r>
            <a:r>
              <a:rPr lang="uk-UA" b="1" u="sng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>
                <a:solidFill>
                  <a:schemeClr val="tx2">
                    <a:lumMod val="75000"/>
                  </a:schemeClr>
                </a:solidFill>
              </a:rPr>
              <a:t>В пейзаж </a:t>
            </a:r>
            <a:r>
              <a:rPr lang="ru-RU" sz="3200" b="1" u="sng" dirty="0" err="1">
                <a:solidFill>
                  <a:schemeClr val="tx2">
                    <a:lumMod val="75000"/>
                  </a:schemeClr>
                </a:solidFill>
              </a:rPr>
              <a:t>входять</a:t>
            </a:r>
            <a:r>
              <a:rPr lang="ru-RU" sz="3200" b="1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u="sng" dirty="0" err="1" smtClean="0">
                <a:solidFill>
                  <a:schemeClr val="tx2">
                    <a:lumMod val="75000"/>
                  </a:schemeClr>
                </a:solidFill>
              </a:rPr>
              <a:t>деякі</a:t>
            </a:r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u="sng" dirty="0" err="1">
                <a:solidFill>
                  <a:schemeClr val="tx2">
                    <a:lumMod val="75000"/>
                  </a:schemeClr>
                </a:solidFill>
              </a:rPr>
              <a:t>основні</a:t>
            </a:r>
            <a:r>
              <a:rPr lang="ru-RU" sz="3200" b="1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u="sng" dirty="0" err="1">
                <a:solidFill>
                  <a:schemeClr val="tx2">
                    <a:lumMod val="75000"/>
                  </a:schemeClr>
                </a:solidFill>
              </a:rPr>
              <a:t>елементи</a:t>
            </a:r>
            <a:endParaRPr lang="ru-RU" sz="32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sz="quarter" idx="1"/>
          </p:nvPr>
        </p:nvSpPr>
        <p:spPr>
          <a:xfrm>
            <a:off x="3347864" y="1412776"/>
            <a:ext cx="4464496" cy="1728192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земна поверхня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рослинність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перспектива виду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915816" y="4149080"/>
            <a:ext cx="5472608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Font typeface="Wingdings" pitchFamily="2" charset="2"/>
              <a:buChar char="v"/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водойми (озера, моря, річки)</a:t>
            </a:r>
          </a:p>
          <a:p>
            <a:pPr marL="274320" indent="-274320">
              <a:buFont typeface="Wingdings" pitchFamily="2" charset="2"/>
              <a:buChar char="v"/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фауну (тварин)</a:t>
            </a:r>
          </a:p>
          <a:p>
            <a:pPr marL="274320" indent="-274320">
              <a:buFont typeface="Wingdings" pitchFamily="2" charset="2"/>
              <a:buChar char="v"/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людей</a:t>
            </a:r>
          </a:p>
          <a:p>
            <a:pPr marL="274320" indent="-274320">
              <a:buFont typeface="Wingdings" pitchFamily="2" charset="2"/>
              <a:buChar char="v"/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небо, дощ</a:t>
            </a:r>
          </a:p>
          <a:p>
            <a:pPr marL="274320" indent="-274320">
              <a:buFont typeface="Wingdings"/>
              <a:buNone/>
              <a:defRPr/>
            </a:pP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23728" y="3078088"/>
            <a:ext cx="57606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u="sng" dirty="0" smtClean="0">
                <a:solidFill>
                  <a:schemeClr val="tx2">
                    <a:lumMod val="75000"/>
                  </a:schemeClr>
                </a:solidFill>
              </a:rPr>
              <a:t>Картина </a:t>
            </a:r>
            <a:r>
              <a:rPr lang="uk-UA" sz="3200" b="1" u="sng" dirty="0">
                <a:solidFill>
                  <a:schemeClr val="tx2">
                    <a:lumMod val="75000"/>
                  </a:schemeClr>
                </a:solidFill>
              </a:rPr>
              <a:t>також може включати:</a:t>
            </a:r>
            <a:endParaRPr lang="ru-RU" sz="32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6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634082"/>
          </a:xfrm>
        </p:spPr>
        <p:txBody>
          <a:bodyPr>
            <a:normAutofit fontScale="90000"/>
          </a:bodyPr>
          <a:lstStyle/>
          <a:p>
            <a:r>
              <a:rPr lang="uk-UA" sz="3600" b="1" u="sng" dirty="0">
                <a:solidFill>
                  <a:schemeClr val="tx2">
                    <a:lumMod val="75000"/>
                  </a:schemeClr>
                </a:solidFill>
              </a:rPr>
              <a:t>Дитячі роботи «Ранок»</a:t>
            </a:r>
            <a:endParaRPr lang="ru-RU" sz="36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84" y="981075"/>
            <a:ext cx="7717632" cy="5145088"/>
          </a:xfrm>
        </p:spPr>
      </p:pic>
    </p:spTree>
    <p:extLst>
      <p:ext uri="{BB962C8B-B14F-4D97-AF65-F5344CB8AC3E}">
        <p14:creationId xmlns:p14="http://schemas.microsoft.com/office/powerpoint/2010/main" val="57963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092" y="274638"/>
            <a:ext cx="6950707" cy="778098"/>
          </a:xfrm>
        </p:spPr>
        <p:txBody>
          <a:bodyPr/>
          <a:lstStyle/>
          <a:p>
            <a:r>
              <a:rPr lang="uk-UA" b="1" u="sng" dirty="0" smtClean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Тема уроку:</a:t>
            </a:r>
            <a:endParaRPr lang="ru-RU" b="1" u="sng" dirty="0">
              <a:ln w="19050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6093" y="1268760"/>
            <a:ext cx="7056784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4400" b="1" dirty="0" smtClean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Пейзажний жанр. </a:t>
            </a:r>
          </a:p>
          <a:p>
            <a:pPr algn="ctr">
              <a:lnSpc>
                <a:spcPct val="150000"/>
              </a:lnSpc>
            </a:pPr>
            <a:r>
              <a:rPr lang="uk-UA" sz="4400" b="1" dirty="0" smtClean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Історія виникнення.</a:t>
            </a:r>
          </a:p>
          <a:p>
            <a:pPr algn="ctr">
              <a:lnSpc>
                <a:spcPct val="150000"/>
              </a:lnSpc>
            </a:pPr>
            <a:r>
              <a:rPr lang="uk-UA" sz="4400" b="1" dirty="0" smtClean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Виконання пейзажної роботи в техніці </a:t>
            </a:r>
          </a:p>
          <a:p>
            <a:pPr algn="ctr">
              <a:lnSpc>
                <a:spcPct val="150000"/>
              </a:lnSpc>
            </a:pPr>
            <a:r>
              <a:rPr lang="uk-UA" sz="4400" b="1" dirty="0" smtClean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uk-UA" sz="4400" b="1" dirty="0" err="1" smtClean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алла</a:t>
            </a:r>
            <a:r>
              <a:rPr lang="uk-UA" sz="4400" b="1" dirty="0" smtClean="0">
                <a:ln w="1905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прима».</a:t>
            </a:r>
            <a:endParaRPr lang="ru-RU" sz="4400" b="1" dirty="0">
              <a:ln w="19050">
                <a:solidFill>
                  <a:schemeClr val="tx2">
                    <a:lumMod val="7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27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51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634082"/>
          </a:xfrm>
        </p:spPr>
        <p:txBody>
          <a:bodyPr>
            <a:normAutofit fontScale="90000"/>
          </a:bodyPr>
          <a:lstStyle/>
          <a:p>
            <a:r>
              <a:rPr lang="uk-UA" sz="3600" b="1" u="sng" dirty="0">
                <a:solidFill>
                  <a:schemeClr val="tx2">
                    <a:lumMod val="75000"/>
                  </a:schemeClr>
                </a:solidFill>
              </a:rPr>
              <a:t>Дитячі роботи «Ранок»</a:t>
            </a:r>
            <a:endParaRPr lang="ru-RU" sz="36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80728"/>
            <a:ext cx="8229600" cy="5616624"/>
          </a:xfrm>
        </p:spPr>
      </p:pic>
    </p:spTree>
    <p:extLst>
      <p:ext uri="{BB962C8B-B14F-4D97-AF65-F5344CB8AC3E}">
        <p14:creationId xmlns:p14="http://schemas.microsoft.com/office/powerpoint/2010/main" val="110465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634082"/>
          </a:xfrm>
        </p:spPr>
        <p:txBody>
          <a:bodyPr>
            <a:normAutofit fontScale="90000"/>
          </a:bodyPr>
          <a:lstStyle/>
          <a:p>
            <a:r>
              <a:rPr lang="uk-UA" sz="3600" b="1" u="sng" dirty="0">
                <a:solidFill>
                  <a:schemeClr val="tx2">
                    <a:lumMod val="75000"/>
                  </a:schemeClr>
                </a:solidFill>
              </a:rPr>
              <a:t>Дитячі роботи «Ранок»</a:t>
            </a:r>
            <a:endParaRPr lang="ru-RU" sz="36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83827"/>
            <a:ext cx="7350028" cy="5530021"/>
          </a:xfrm>
        </p:spPr>
      </p:pic>
    </p:spTree>
    <p:extLst>
      <p:ext uri="{BB962C8B-B14F-4D97-AF65-F5344CB8AC3E}">
        <p14:creationId xmlns:p14="http://schemas.microsoft.com/office/powerpoint/2010/main" val="110465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634082"/>
          </a:xfrm>
        </p:spPr>
        <p:txBody>
          <a:bodyPr>
            <a:normAutofit fontScale="90000"/>
          </a:bodyPr>
          <a:lstStyle/>
          <a:p>
            <a:r>
              <a:rPr lang="uk-UA" sz="3600" b="1" u="sng" dirty="0">
                <a:solidFill>
                  <a:schemeClr val="tx2">
                    <a:lumMod val="75000"/>
                  </a:schemeClr>
                </a:solidFill>
              </a:rPr>
              <a:t>Дитячі роботи </a:t>
            </a:r>
            <a:r>
              <a:rPr lang="uk-UA" sz="3600" b="1" u="sng" dirty="0" smtClean="0">
                <a:solidFill>
                  <a:schemeClr val="tx2">
                    <a:lumMod val="75000"/>
                  </a:schemeClr>
                </a:solidFill>
              </a:rPr>
              <a:t>«День»</a:t>
            </a:r>
            <a:endParaRPr lang="ru-RU" sz="36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84" y="981075"/>
            <a:ext cx="7229631" cy="5145088"/>
          </a:xfrm>
        </p:spPr>
      </p:pic>
    </p:spTree>
    <p:extLst>
      <p:ext uri="{BB962C8B-B14F-4D97-AF65-F5344CB8AC3E}">
        <p14:creationId xmlns:p14="http://schemas.microsoft.com/office/powerpoint/2010/main" val="110465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634082"/>
          </a:xfrm>
        </p:spPr>
        <p:txBody>
          <a:bodyPr>
            <a:normAutofit fontScale="90000"/>
          </a:bodyPr>
          <a:lstStyle/>
          <a:p>
            <a:r>
              <a:rPr lang="uk-UA" sz="3600" b="1" u="sng" dirty="0">
                <a:solidFill>
                  <a:schemeClr val="tx2">
                    <a:lumMod val="75000"/>
                  </a:schemeClr>
                </a:solidFill>
              </a:rPr>
              <a:t>Дитячі роботи </a:t>
            </a:r>
            <a:r>
              <a:rPr lang="uk-UA" sz="3600" b="1" u="sng" dirty="0" smtClean="0">
                <a:solidFill>
                  <a:schemeClr val="tx2">
                    <a:lumMod val="75000"/>
                  </a:schemeClr>
                </a:solidFill>
              </a:rPr>
              <a:t>«День»</a:t>
            </a:r>
            <a:endParaRPr lang="ru-RU" sz="36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84" y="1010813"/>
            <a:ext cx="7229631" cy="5085612"/>
          </a:xfrm>
        </p:spPr>
      </p:pic>
    </p:spTree>
    <p:extLst>
      <p:ext uri="{BB962C8B-B14F-4D97-AF65-F5344CB8AC3E}">
        <p14:creationId xmlns:p14="http://schemas.microsoft.com/office/powerpoint/2010/main" val="17541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634082"/>
          </a:xfrm>
        </p:spPr>
        <p:txBody>
          <a:bodyPr>
            <a:normAutofit fontScale="90000"/>
          </a:bodyPr>
          <a:lstStyle/>
          <a:p>
            <a:r>
              <a:rPr lang="uk-UA" sz="3600" b="1" u="sng" dirty="0">
                <a:solidFill>
                  <a:schemeClr val="tx2">
                    <a:lumMod val="75000"/>
                  </a:schemeClr>
                </a:solidFill>
              </a:rPr>
              <a:t>Дитячі роботи </a:t>
            </a:r>
            <a:r>
              <a:rPr lang="uk-UA" sz="3600" b="1" u="sng" dirty="0" smtClean="0">
                <a:solidFill>
                  <a:schemeClr val="tx2">
                    <a:lumMod val="75000"/>
                  </a:schemeClr>
                </a:solidFill>
              </a:rPr>
              <a:t>«Вечір»</a:t>
            </a:r>
            <a:endParaRPr lang="ru-RU" sz="36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88" y="981075"/>
            <a:ext cx="7018022" cy="5145088"/>
          </a:xfrm>
        </p:spPr>
      </p:pic>
    </p:spTree>
    <p:extLst>
      <p:ext uri="{BB962C8B-B14F-4D97-AF65-F5344CB8AC3E}">
        <p14:creationId xmlns:p14="http://schemas.microsoft.com/office/powerpoint/2010/main" val="17541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634082"/>
          </a:xfrm>
        </p:spPr>
        <p:txBody>
          <a:bodyPr>
            <a:normAutofit fontScale="90000"/>
          </a:bodyPr>
          <a:lstStyle/>
          <a:p>
            <a:r>
              <a:rPr lang="uk-UA" sz="3600" b="1" u="sng" dirty="0">
                <a:solidFill>
                  <a:schemeClr val="tx2">
                    <a:lumMod val="75000"/>
                  </a:schemeClr>
                </a:solidFill>
              </a:rPr>
              <a:t>Дитячі роботи </a:t>
            </a:r>
            <a:r>
              <a:rPr lang="uk-UA" sz="3600" b="1" u="sng" dirty="0" smtClean="0">
                <a:solidFill>
                  <a:schemeClr val="tx2">
                    <a:lumMod val="75000"/>
                  </a:schemeClr>
                </a:solidFill>
              </a:rPr>
              <a:t>«Вечір»</a:t>
            </a:r>
            <a:endParaRPr lang="ru-RU" sz="36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40" y="981075"/>
            <a:ext cx="6860117" cy="5145088"/>
          </a:xfrm>
        </p:spPr>
      </p:pic>
    </p:spTree>
    <p:extLst>
      <p:ext uri="{BB962C8B-B14F-4D97-AF65-F5344CB8AC3E}">
        <p14:creationId xmlns:p14="http://schemas.microsoft.com/office/powerpoint/2010/main" val="23536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634082"/>
          </a:xfrm>
        </p:spPr>
        <p:txBody>
          <a:bodyPr>
            <a:normAutofit fontScale="90000"/>
          </a:bodyPr>
          <a:lstStyle/>
          <a:p>
            <a:r>
              <a:rPr lang="uk-UA" sz="3600" b="1" u="sng" dirty="0">
                <a:solidFill>
                  <a:schemeClr val="tx2">
                    <a:lumMod val="75000"/>
                  </a:schemeClr>
                </a:solidFill>
              </a:rPr>
              <a:t>Дитячі роботи </a:t>
            </a:r>
            <a:r>
              <a:rPr lang="uk-UA" sz="3600" b="1" u="sng" dirty="0" smtClean="0">
                <a:solidFill>
                  <a:schemeClr val="tx2">
                    <a:lumMod val="75000"/>
                  </a:schemeClr>
                </a:solidFill>
              </a:rPr>
              <a:t>«Вечір»</a:t>
            </a:r>
            <a:endParaRPr lang="ru-RU" sz="36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04" y="981075"/>
            <a:ext cx="6976390" cy="5145088"/>
          </a:xfrm>
        </p:spPr>
      </p:pic>
    </p:spTree>
    <p:extLst>
      <p:ext uri="{BB962C8B-B14F-4D97-AF65-F5344CB8AC3E}">
        <p14:creationId xmlns:p14="http://schemas.microsoft.com/office/powerpoint/2010/main" val="23536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077472" cy="1224136"/>
          </a:xfrm>
        </p:spPr>
        <p:txBody>
          <a:bodyPr>
            <a:noAutofit/>
          </a:bodyPr>
          <a:lstStyle/>
          <a:p>
            <a:r>
              <a:rPr lang="uk-UA" b="1" u="sng" dirty="0" smtClean="0">
                <a:solidFill>
                  <a:schemeClr val="tx2">
                    <a:lumMod val="75000"/>
                  </a:schemeClr>
                </a:solidFill>
              </a:rPr>
              <a:t>Практична робота</a:t>
            </a:r>
            <a:br>
              <a:rPr lang="uk-UA" b="1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b="1" u="sng" dirty="0" smtClean="0">
                <a:solidFill>
                  <a:schemeClr val="tx2">
                    <a:lumMod val="75000"/>
                  </a:schemeClr>
                </a:solidFill>
              </a:rPr>
              <a:t>пейзаж «Настрій»</a:t>
            </a:r>
            <a:endParaRPr lang="ru-RU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5"/>
            <a:ext cx="8354311" cy="5256583"/>
          </a:xfrm>
        </p:spPr>
      </p:pic>
    </p:spTree>
    <p:extLst>
      <p:ext uri="{BB962C8B-B14F-4D97-AF65-F5344CB8AC3E}">
        <p14:creationId xmlns:p14="http://schemas.microsoft.com/office/powerpoint/2010/main" val="189679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58614"/>
            <a:ext cx="3250704" cy="562074"/>
          </a:xfrm>
        </p:spPr>
        <p:txBody>
          <a:bodyPr>
            <a:noAutofit/>
          </a:bodyPr>
          <a:lstStyle/>
          <a:p>
            <a:r>
              <a:rPr lang="uk-UA" b="1" u="sng" dirty="0">
                <a:solidFill>
                  <a:schemeClr val="tx2">
                    <a:lumMod val="75000"/>
                  </a:schemeClr>
                </a:solidFill>
              </a:rPr>
              <a:t>КРОСВОРД</a:t>
            </a:r>
            <a:endParaRPr lang="ru-RU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611795"/>
              </p:ext>
            </p:extLst>
          </p:nvPr>
        </p:nvGraphicFramePr>
        <p:xfrm>
          <a:off x="-1" y="692698"/>
          <a:ext cx="9144000" cy="57606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1. 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2.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3.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5.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6.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7.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8.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05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16632"/>
            <a:ext cx="3250704" cy="5620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КРОСВОРД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856051"/>
              </p:ext>
            </p:extLst>
          </p:nvPr>
        </p:nvGraphicFramePr>
        <p:xfrm>
          <a:off x="-1" y="692698"/>
          <a:ext cx="9144000" cy="57606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1. 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2.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3.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5.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6.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7.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8.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340768"/>
            <a:ext cx="8784976" cy="14401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1. Художник-імпресіоніст Клод …..?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2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6178698"/>
          </a:xfrm>
        </p:spPr>
        <p:txBody>
          <a:bodyPr>
            <a:normAutofit/>
          </a:bodyPr>
          <a:lstStyle/>
          <a:p>
            <a:r>
              <a:rPr lang="uk-UA" altLang="ru-RU" sz="4000" b="1" u="sng" dirty="0" smtClean="0">
                <a:solidFill>
                  <a:schemeClr val="tx2">
                    <a:lumMod val="75000"/>
                  </a:schemeClr>
                </a:solidFill>
              </a:rPr>
              <a:t>Пейзаж - </a:t>
            </a:r>
            <a:r>
              <a:rPr lang="uk-UA" altLang="ru-RU" sz="4000" b="1" u="sng" dirty="0">
                <a:solidFill>
                  <a:schemeClr val="tx2">
                    <a:lumMod val="75000"/>
                  </a:schemeClr>
                </a:solidFill>
              </a:rPr>
              <a:t>жанр образотворчого мистецтва (або окремі твори цього жанру), в якому основним предметом зображення є дика або в тій чи іншій мірі перетворена людиною природа </a:t>
            </a:r>
            <a:endParaRPr lang="ru-RU" sz="40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16632"/>
            <a:ext cx="3250704" cy="5620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КРОСВОРД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095079"/>
              </p:ext>
            </p:extLst>
          </p:nvPr>
        </p:nvGraphicFramePr>
        <p:xfrm>
          <a:off x="-1" y="692698"/>
          <a:ext cx="9144000" cy="57606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1. 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М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Е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2.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3.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5.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6.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7.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8.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9024" y="1916832"/>
            <a:ext cx="8784976" cy="14401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2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. Пейзаж із зображенням села?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16632"/>
            <a:ext cx="3250704" cy="5620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КРОСВОРД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067874"/>
              </p:ext>
            </p:extLst>
          </p:nvPr>
        </p:nvGraphicFramePr>
        <p:xfrm>
          <a:off x="-1" y="692698"/>
          <a:ext cx="9144000" cy="57606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1. 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М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Е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2.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І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Л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Ь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Ь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И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Й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3.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5.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6.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7.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8.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2420888"/>
            <a:ext cx="8784976" cy="14401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3. Тема сьогоднішнього малюнка? 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2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16632"/>
            <a:ext cx="3250704" cy="5620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КРОСВОРД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357820"/>
              </p:ext>
            </p:extLst>
          </p:nvPr>
        </p:nvGraphicFramePr>
        <p:xfrm>
          <a:off x="-1" y="692698"/>
          <a:ext cx="9144000" cy="57606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1. 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М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Е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2.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І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Л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Ь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Ь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И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Й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3.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А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Т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Р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І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Й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5.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6.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7.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8.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3356992"/>
            <a:ext cx="8784976" cy="14401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4. Пейзаж на якому зображено вулиці міста називається …?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1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16632"/>
            <a:ext cx="3250704" cy="5620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КРОСВОРД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259412"/>
              </p:ext>
            </p:extLst>
          </p:nvPr>
        </p:nvGraphicFramePr>
        <p:xfrm>
          <a:off x="-1" y="692698"/>
          <a:ext cx="9144000" cy="57606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1. 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М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Е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2.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І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Л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Ь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Ь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И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Й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3.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А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Т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Р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І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Й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М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І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Ь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И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Й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5.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6.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7.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8.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67594" y="3429000"/>
            <a:ext cx="8784976" cy="14401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5. Морський пейзаж або …?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16632"/>
            <a:ext cx="3250704" cy="5620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КРОСВОРД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896879"/>
              </p:ext>
            </p:extLst>
          </p:nvPr>
        </p:nvGraphicFramePr>
        <p:xfrm>
          <a:off x="-1" y="692698"/>
          <a:ext cx="9144000" cy="57606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1. 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М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Е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2.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І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Л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Ь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Ь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И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Й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3.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А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Т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Р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І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Й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М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І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Ь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И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Й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5.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М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А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Р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И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А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6.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7.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8.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3933056"/>
            <a:ext cx="8784976" cy="14401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6. Місто з музеєм Д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’</a:t>
            </a:r>
            <a:r>
              <a:rPr lang="uk-UA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Орсе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1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16632"/>
            <a:ext cx="3250704" cy="5620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КРОСВОРД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518819"/>
              </p:ext>
            </p:extLst>
          </p:nvPr>
        </p:nvGraphicFramePr>
        <p:xfrm>
          <a:off x="-1" y="692698"/>
          <a:ext cx="9144000" cy="57606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1. 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М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Е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2.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І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Л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Ь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Ь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И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Й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3.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А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Т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Р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І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Й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М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І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Ь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И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Й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5.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М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А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Р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И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А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6.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А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Р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И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Ж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7.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8.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4437112"/>
            <a:ext cx="8784976" cy="14401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7. Мистецтво в якому зображується пейзаж?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1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16632"/>
            <a:ext cx="3250704" cy="5620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КРОСВОРД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923539"/>
              </p:ext>
            </p:extLst>
          </p:nvPr>
        </p:nvGraphicFramePr>
        <p:xfrm>
          <a:off x="-1" y="692698"/>
          <a:ext cx="9144000" cy="57606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1. 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М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Е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2.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І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Л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Ь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Ь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И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Й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3.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А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Т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Р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І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Й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М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І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Ь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И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Й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5.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М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А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Р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И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А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6.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А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Р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И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Ж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7.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Б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Р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А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З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Т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В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Р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Ч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Е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8.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2889712"/>
            <a:ext cx="8784976" cy="14401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1. Сучасний художник України </a:t>
            </a:r>
          </a:p>
          <a:p>
            <a:pPr algn="ctr"/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Сергій …?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1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16632"/>
            <a:ext cx="3250704" cy="5620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КРОСВОРД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565449"/>
              </p:ext>
            </p:extLst>
          </p:nvPr>
        </p:nvGraphicFramePr>
        <p:xfrm>
          <a:off x="-1" y="692698"/>
          <a:ext cx="9144000" cy="57606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1. 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М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Е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2.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І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Л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Ь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Ь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И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Й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3.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А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Т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Р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І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Й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М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І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Ь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И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Й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5.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М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А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Р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И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А 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6.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А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Р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И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Ж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7.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Б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Р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А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З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Т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В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Р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Ч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Е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C000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8.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Л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У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Ц</a:t>
                      </a:r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CF9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Е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К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  <a:tr h="52369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2400" b="1" kern="1200" dirty="0" smtClean="0">
                          <a:solidFill>
                            <a:srgbClr val="FFFF00"/>
                          </a:solidFill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</a:t>
                      </a:r>
                      <a:endParaRPr lang="ru-RU" sz="2400" b="1" kern="1200" dirty="0">
                        <a:solidFill>
                          <a:srgbClr val="FFFF00"/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46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90862"/>
            <a:ext cx="8229600" cy="250629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chemeClr val="tx2">
                    <a:lumMod val="75000"/>
                  </a:schemeClr>
                </a:solidFill>
              </a:rPr>
              <a:t>Дякую! </a:t>
            </a:r>
            <a:br>
              <a:rPr lang="uk-UA" sz="6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6000" b="1" dirty="0" smtClean="0">
                <a:solidFill>
                  <a:schemeClr val="tx2">
                    <a:lumMod val="75000"/>
                  </a:schemeClr>
                </a:solidFill>
              </a:rPr>
              <a:t>До нових зустрічей!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2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80928"/>
            <a:ext cx="5184576" cy="1368152"/>
          </a:xfrm>
        </p:spPr>
        <p:txBody>
          <a:bodyPr>
            <a:noAutofit/>
          </a:bodyPr>
          <a:lstStyle/>
          <a:p>
            <a:r>
              <a:rPr lang="uk-UA" altLang="ru-RU" sz="5400" b="1" u="sng" dirty="0" smtClean="0">
                <a:solidFill>
                  <a:schemeClr val="tx2">
                    <a:lumMod val="75000"/>
                  </a:schemeClr>
                </a:solidFill>
              </a:rPr>
              <a:t>Історія пейзажного жанру</a:t>
            </a:r>
            <a:endParaRPr lang="ru-RU" sz="54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16824" cy="922114"/>
          </a:xfrm>
        </p:spPr>
        <p:txBody>
          <a:bodyPr>
            <a:normAutofit fontScale="90000"/>
          </a:bodyPr>
          <a:lstStyle/>
          <a:p>
            <a:r>
              <a:rPr lang="uk-UA" sz="3200" b="1" u="sng" dirty="0" err="1" smtClean="0">
                <a:solidFill>
                  <a:schemeClr val="tx2">
                    <a:lumMod val="75000"/>
                  </a:schemeClr>
                </a:solidFill>
              </a:rPr>
              <a:t>Го</a:t>
            </a:r>
            <a:r>
              <a:rPr lang="uk-UA" sz="3200" b="1" u="sng" dirty="0" smtClean="0">
                <a:solidFill>
                  <a:schemeClr val="tx2">
                    <a:lumMod val="75000"/>
                  </a:schemeClr>
                </a:solidFill>
              </a:rPr>
              <a:t>  Сі, «Кам'яниста долина»</a:t>
            </a:r>
            <a:br>
              <a:rPr lang="uk-UA" sz="3200" b="1" u="sng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8263213" cy="54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654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232" y="1268760"/>
            <a:ext cx="2669920" cy="4176464"/>
          </a:xfrm>
        </p:spPr>
        <p:txBody>
          <a:bodyPr>
            <a:noAutofit/>
          </a:bodyPr>
          <a:lstStyle/>
          <a:p>
            <a:r>
              <a:rPr lang="ru-RU" sz="3200" b="1" u="sng" dirty="0">
                <a:solidFill>
                  <a:schemeClr val="tx2">
                    <a:lumMod val="75000"/>
                  </a:schemeClr>
                </a:solidFill>
              </a:rPr>
              <a:t>Альбрехт </a:t>
            </a:r>
            <a:r>
              <a:rPr lang="ru-RU" sz="3200" b="1" u="sng" dirty="0" err="1">
                <a:solidFill>
                  <a:schemeClr val="tx2">
                    <a:lumMod val="75000"/>
                  </a:schemeClr>
                </a:solidFill>
              </a:rPr>
              <a:t>Альтдорфер</a:t>
            </a:r>
            <a:r>
              <a:rPr lang="ru-RU" sz="3200" b="1" u="sng" dirty="0">
                <a:solidFill>
                  <a:schemeClr val="tx2">
                    <a:lumMod val="75000"/>
                  </a:schemeClr>
                </a:solidFill>
              </a:rPr>
              <a:t>,</a:t>
            </a:r>
            <a:br>
              <a:rPr lang="ru-RU" sz="3200" b="1" u="sng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u="sng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u="sng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u="sng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3200" b="1" u="sng" dirty="0" err="1">
                <a:solidFill>
                  <a:schemeClr val="tx2">
                    <a:lumMod val="75000"/>
                  </a:schemeClr>
                </a:solidFill>
              </a:rPr>
              <a:t>Святий</a:t>
            </a:r>
            <a:r>
              <a:rPr lang="ru-RU" sz="3200" b="1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u="sng" dirty="0" err="1">
                <a:solidFill>
                  <a:schemeClr val="tx2">
                    <a:lumMod val="75000"/>
                  </a:schemeClr>
                </a:solidFill>
              </a:rPr>
              <a:t>Георгій</a:t>
            </a:r>
            <a:r>
              <a:rPr lang="ru-RU" sz="3200" b="1" u="sng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3200" b="1" u="sng" dirty="0" err="1">
                <a:solidFill>
                  <a:schemeClr val="tx2">
                    <a:lumMod val="75000"/>
                  </a:schemeClr>
                </a:solidFill>
              </a:rPr>
              <a:t>лісі</a:t>
            </a:r>
            <a:r>
              <a:rPr lang="ru-RU" sz="3200" b="1" u="sng" dirty="0">
                <a:solidFill>
                  <a:schemeClr val="tx2">
                    <a:lumMod val="75000"/>
                  </a:schemeClr>
                </a:solidFill>
              </a:rPr>
              <a:t>»</a:t>
            </a:r>
            <a:br>
              <a:rPr lang="ru-RU" sz="3200" b="1" u="sng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</a:rPr>
              <a:t>1510 </a:t>
            </a:r>
            <a:r>
              <a:rPr lang="ru-RU" sz="3200" b="1" u="sng" dirty="0" err="1" smtClean="0">
                <a:solidFill>
                  <a:schemeClr val="tx2">
                    <a:lumMod val="75000"/>
                  </a:schemeClr>
                </a:solidFill>
              </a:rPr>
              <a:t>рік</a:t>
            </a:r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</a:rPr>
              <a:t>16 </a:t>
            </a:r>
            <a:r>
              <a:rPr lang="ru-RU" sz="3200" b="1" u="sng" dirty="0" err="1" smtClean="0">
                <a:solidFill>
                  <a:schemeClr val="tx2">
                    <a:lumMod val="75000"/>
                  </a:schemeClr>
                </a:solidFill>
              </a:rPr>
              <a:t>століття</a:t>
            </a:r>
            <a:endParaRPr lang="ru-RU" sz="32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http://mas.ateitis.lt/wp-content/uploads/2013/02/countryside-of-wood-with-saint-george-fighting-the-dragon-15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4"/>
          <a:stretch/>
        </p:blipFill>
        <p:spPr bwMode="auto">
          <a:xfrm>
            <a:off x="179512" y="188640"/>
            <a:ext cx="591972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3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16824" cy="922114"/>
          </a:xfrm>
        </p:spPr>
        <p:txBody>
          <a:bodyPr>
            <a:normAutofit fontScale="90000"/>
          </a:bodyPr>
          <a:lstStyle/>
          <a:p>
            <a:r>
              <a:rPr lang="uk-UA" sz="3200" b="1" u="sng" dirty="0" smtClean="0">
                <a:solidFill>
                  <a:schemeClr val="tx2">
                    <a:lumMod val="75000"/>
                  </a:schemeClr>
                </a:solidFill>
              </a:rPr>
              <a:t>Пітер Брейгель, «Мисливці на снігу»</a:t>
            </a:r>
            <a:br>
              <a:rPr lang="uk-UA" sz="3200" b="1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200" b="1" u="sng" dirty="0" smtClean="0">
                <a:solidFill>
                  <a:schemeClr val="tx2">
                    <a:lumMod val="75000"/>
                  </a:schemeClr>
                </a:solidFill>
              </a:rPr>
              <a:t>1565рік, 16 століття</a:t>
            </a:r>
            <a:endParaRPr lang="ru-RU" sz="32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496944" cy="54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223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16824" cy="850106"/>
          </a:xfrm>
        </p:spPr>
        <p:txBody>
          <a:bodyPr>
            <a:normAutofit fontScale="90000"/>
          </a:bodyPr>
          <a:lstStyle/>
          <a:p>
            <a:r>
              <a:rPr lang="uk-UA" sz="3200" b="1" u="sng" dirty="0" smtClean="0">
                <a:solidFill>
                  <a:schemeClr val="tx2">
                    <a:lumMod val="75000"/>
                  </a:schemeClr>
                </a:solidFill>
              </a:rPr>
              <a:t>Якоб </a:t>
            </a:r>
            <a:r>
              <a:rPr lang="uk-UA" sz="3200" b="1" u="sng" dirty="0" err="1" smtClean="0">
                <a:solidFill>
                  <a:schemeClr val="tx2">
                    <a:lumMod val="75000"/>
                  </a:schemeClr>
                </a:solidFill>
              </a:rPr>
              <a:t>Рейсдал</a:t>
            </a:r>
            <a:r>
              <a:rPr lang="uk-UA" sz="3200" b="1" u="sng" dirty="0" smtClean="0">
                <a:solidFill>
                  <a:schemeClr val="tx2">
                    <a:lumMod val="75000"/>
                  </a:schemeClr>
                </a:solidFill>
              </a:rPr>
              <a:t>, «Морський пейзаж»</a:t>
            </a:r>
            <a:br>
              <a:rPr lang="uk-UA" sz="3200" b="1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200" b="1" u="sng" dirty="0" smtClean="0">
                <a:solidFill>
                  <a:schemeClr val="tx2">
                    <a:lumMod val="75000"/>
                  </a:schemeClr>
                </a:solidFill>
              </a:rPr>
              <a:t>1670рік, 17 століття</a:t>
            </a:r>
            <a:endParaRPr lang="ru-RU" sz="32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8" name="Picture 6" descr="https://upload.wikimedia.org/wikipedia/commons/thumb/2/29/Jacob_Isaaksz._van_Ruisdael_013.jpg/800px-Jacob_Isaaksz._van_Ruisdael_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340080" cy="543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1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16824" cy="850106"/>
          </a:xfrm>
        </p:spPr>
        <p:txBody>
          <a:bodyPr>
            <a:normAutofit fontScale="90000"/>
          </a:bodyPr>
          <a:lstStyle/>
          <a:p>
            <a:r>
              <a:rPr lang="vi-VN" sz="3200" b="1" u="sng" dirty="0" smtClean="0">
                <a:solidFill>
                  <a:schemeClr val="tx2">
                    <a:lumMod val="75000"/>
                  </a:schemeClr>
                </a:solidFill>
              </a:rPr>
              <a:t>Джова́нн</a:t>
            </a:r>
            <a:r>
              <a:rPr lang="uk-UA" sz="3200" b="1" u="sng" dirty="0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vi-VN" sz="3200" b="1" u="sng" dirty="0" smtClean="0">
                <a:solidFill>
                  <a:schemeClr val="tx2">
                    <a:lumMod val="75000"/>
                  </a:schemeClr>
                </a:solidFill>
              </a:rPr>
              <a:t> К</a:t>
            </a:r>
            <a:r>
              <a:rPr lang="uk-UA" sz="3200" b="1" u="sng" dirty="0" smtClean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vi-VN" sz="3200" b="1" u="sng" dirty="0" smtClean="0">
                <a:solidFill>
                  <a:schemeClr val="tx2">
                    <a:lumMod val="75000"/>
                  </a:schemeClr>
                </a:solidFill>
              </a:rPr>
              <a:t>на́л</a:t>
            </a:r>
            <a:r>
              <a:rPr lang="uk-UA" sz="3200" b="1" u="sng" dirty="0" err="1" smtClean="0">
                <a:solidFill>
                  <a:schemeClr val="tx2">
                    <a:lumMod val="75000"/>
                  </a:schemeClr>
                </a:solidFill>
              </a:rPr>
              <a:t>єтто</a:t>
            </a:r>
            <a:r>
              <a:rPr lang="vi-VN" sz="2800" dirty="0"/>
              <a:t> </a:t>
            </a:r>
            <a:r>
              <a:rPr lang="uk-UA" sz="3200" b="1" u="sng" dirty="0" smtClean="0">
                <a:solidFill>
                  <a:schemeClr val="tx2">
                    <a:lumMod val="75000"/>
                  </a:schemeClr>
                </a:solidFill>
              </a:rPr>
              <a:t>, «Вид на Венецію»</a:t>
            </a:r>
            <a:br>
              <a:rPr lang="uk-UA" sz="3200" b="1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200" b="1" u="sng" dirty="0" smtClean="0">
                <a:solidFill>
                  <a:schemeClr val="tx2">
                    <a:lumMod val="75000"/>
                  </a:schemeClr>
                </a:solidFill>
              </a:rPr>
              <a:t>1746рік, 18 століття</a:t>
            </a:r>
            <a:endParaRPr lang="ru-RU" sz="32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2" name="Picture 2" descr="https://upload.wikimedia.org/wikipedia/commons/thumb/5/58/Giovanni_Antonio_Canal_-_View_of_Venice.jpg/800px-Giovanni_Antonio_Canal_-_View_of_Ven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12088" cy="543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2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714</Words>
  <Application>Microsoft Office PowerPoint</Application>
  <PresentationFormat>Экран (4:3)</PresentationFormat>
  <Paragraphs>408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Тема уроку:</vt:lpstr>
      <vt:lpstr>Пейзаж - жанр образотворчого мистецтва (або окремі твори цього жанру), в якому основним предметом зображення є дика або в тій чи іншій мірі перетворена людиною природа </vt:lpstr>
      <vt:lpstr>Історія пейзажного жанру</vt:lpstr>
      <vt:lpstr>Го  Сі, «Кам'яниста долина» </vt:lpstr>
      <vt:lpstr>Альбрехт Альтдорфер,  «Святий Георгій в лісі»  1510 рік 16 століття</vt:lpstr>
      <vt:lpstr>Пітер Брейгель, «Мисливці на снігу» 1565рік, 16 століття</vt:lpstr>
      <vt:lpstr>Якоб Рейсдал, «Морський пейзаж» 1670рік, 17 століття</vt:lpstr>
      <vt:lpstr>Джова́нні Кона́лєтто , «Вид на Венецію» 1746рік, 18 століття</vt:lpstr>
      <vt:lpstr>Альфред  Сіслей , «Міст Море влітку» 1888рік, 19 століття</vt:lpstr>
      <vt:lpstr>Константин Кружицький , «Дорога» 1899рік, 19 століття</vt:lpstr>
      <vt:lpstr>Музей Д’Орсе, Париж</vt:lpstr>
      <vt:lpstr>Музей Д’Орсе, Париж</vt:lpstr>
      <vt:lpstr>Клод Моне, «Схід сонця» 1876 рік, 19 століття (імпресіонізм)</vt:lpstr>
      <vt:lpstr>Каміль Пісаро, «Жінка з парасолькою» 1881 рік, 19 століття</vt:lpstr>
      <vt:lpstr>Каміль Пісаро, «Бульвар Монмартр» 19 століття</vt:lpstr>
      <vt:lpstr>Акварель  «алла-прима»</vt:lpstr>
      <vt:lpstr>В пейзаж входять  деякі основні елементи</vt:lpstr>
      <vt:lpstr>Дитячі роботи «Ранок»</vt:lpstr>
      <vt:lpstr>Дитячі роботи «Ранок»</vt:lpstr>
      <vt:lpstr>Дитячі роботи «Ранок»</vt:lpstr>
      <vt:lpstr>Дитячі роботи «День»</vt:lpstr>
      <vt:lpstr>Дитячі роботи «День»</vt:lpstr>
      <vt:lpstr>Дитячі роботи «Вечір»</vt:lpstr>
      <vt:lpstr>Дитячі роботи «Вечір»</vt:lpstr>
      <vt:lpstr>Дитячі роботи «Вечір»</vt:lpstr>
      <vt:lpstr>Практична робота пейзаж «Настрій»</vt:lpstr>
      <vt:lpstr>КРОСВОРД</vt:lpstr>
      <vt:lpstr>КРОСВОРД</vt:lpstr>
      <vt:lpstr>КРОСВОРД</vt:lpstr>
      <vt:lpstr>КРОСВОРД</vt:lpstr>
      <vt:lpstr>КРОСВОРД</vt:lpstr>
      <vt:lpstr>КРОСВОРД</vt:lpstr>
      <vt:lpstr>КРОСВОРД</vt:lpstr>
      <vt:lpstr>КРОСВОРД</vt:lpstr>
      <vt:lpstr>КРОСВОРД</vt:lpstr>
      <vt:lpstr>КРОСВОРД</vt:lpstr>
      <vt:lpstr>Дякую!  До нових зустрічей!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User</cp:lastModifiedBy>
  <cp:revision>41</cp:revision>
  <dcterms:created xsi:type="dcterms:W3CDTF">2013-10-31T10:14:44Z</dcterms:created>
  <dcterms:modified xsi:type="dcterms:W3CDTF">2014-11-29T05:44:19Z</dcterms:modified>
</cp:coreProperties>
</file>